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e3e01c3e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e3e01c3e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e3e01c3e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e3e01c3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f360004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f360004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f360004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f360004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f360004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f360004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f360004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f360004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f360004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f360004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f33236eb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f33236eb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f3600042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f3600042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f360004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f360004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e3c4b1e6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e3c4b1e6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f3600042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f3600042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f3600042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f360004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f3600042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f3600042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360004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360004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f360004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f360004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3600042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3600042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f3600042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f3600042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5661c79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5661c79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5661c790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5661c790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5661c79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5661c79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5661c79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5661c79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5661c790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5661c790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5661c79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5661c79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5661c790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5661c790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5661c790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5661c790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5661c790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5661c790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5661c790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5661c790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5661c790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5661c790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661c790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5661c790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5661c790b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5661c790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5661c790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5661c790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5661c79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5661c79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5661c790b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5661c790b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5661c790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5661c790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5661c790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5661c790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5661c7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5661c7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5661c79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5661c79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5661c790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5661c790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5661c790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5661c790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5661c790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5661c790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e3c4b1e6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e3c4b1e6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e3c4b1e6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e3c4b1e6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e3e01c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e3e01c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e3e01c3e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e3e01c3e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e3e01c3e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e3e01c3e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ebknossos.brain.mpg.de/datasets/Connectomics_Department/2018-11-13_scMS109_1to7199_v01_l4_06_24_fixed_mag8_artifact_pred/view#20952,15727,1336,0,0.467" TargetMode="External"/><Relationship Id="rId4" Type="http://schemas.openxmlformats.org/officeDocument/2006/relationships/hyperlink" Target="https://webknossos.brain.mpg.de/datasets/Connectomics_Department/2018-11-13_scMS109_1to7199_v01_l4_06_24_fixed_mag8_artifact_pred/view#20725,15822,1362,0,0.467" TargetMode="External"/><Relationship Id="rId5" Type="http://schemas.openxmlformats.org/officeDocument/2006/relationships/hyperlink" Target="https://webknossos.brain.mpg.de/datasets/Connectomics_Department/2018-11-13_scMS109_1to7199_v01_l4_06_24_fixed_mag8_artifact_pred/view#20686,15980,1380,0,0.319" TargetMode="External"/><Relationship Id="rId6" Type="http://schemas.openxmlformats.org/officeDocument/2006/relationships/hyperlink" Target="https://webknossos.brain.mpg.de/datasets/Connectomics_Department/2018-11-13_scMS109_1to7199_v01_l4_06_24_fixed_mag8_artifact_pred/view#20795,15782,1389,0,0.26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ebknossos.brain.mpg.de/annotations/Explorational/5f5622a401000010004af1c6#29133,25108,5630,0,0.200,8034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ebknossos.brain.mpg.de/annotations/Explorational/5f569d4001000050004afa25#20970,15849,1540,0,0.360" TargetMode="External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ebknossos.brain.mpg.de/annotations/Explorational/5f569d4001000050004afa25#20970,15849,1540,0,0.360" TargetMode="External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ebknossos.brain.mpg.de/annotations/Explorational/5f569d4001000050004afa25#20970,15849,1552,0,0.360" TargetMode="External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hlablog.net/2020/02/05/training-data-for-artefact-detection-in-msem-data/" TargetMode="External"/><Relationship Id="rId4" Type="http://schemas.openxmlformats.org/officeDocument/2006/relationships/hyperlink" Target="https://webknossos.brain.mpg.de/annotations/Explorational/5e387a00010000501b1a41bd#25238,20546,3546,0,0.513,1" TargetMode="External"/><Relationship Id="rId5" Type="http://schemas.openxmlformats.org/officeDocument/2006/relationships/hyperlink" Target="https://webknossos.brain.mpg.de/annotations/Explorational/5e387a00010000501b1a41bd#19895,15530,3732,0,0.513,12" TargetMode="External"/><Relationship Id="rId6" Type="http://schemas.openxmlformats.org/officeDocument/2006/relationships/hyperlink" Target="https://webknossos.brain.mpg.de/annotations/Explorational/5e387a00010000501b1a41bd#20088,16049,3925,0,0.513,1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 for mSEM artifact detection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Basic multi-res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" y="795175"/>
            <a:ext cx="2079475" cy="3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34" y="789663"/>
            <a:ext cx="6736074" cy="35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</a:t>
            </a:r>
            <a:r>
              <a:rPr lang="en" sz="2600"/>
              <a:t>ulti-res “skip”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25" y="243700"/>
            <a:ext cx="7358823" cy="52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15700"/>
            <a:ext cx="2031800" cy="37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800" y="788288"/>
            <a:ext cx="6699125" cy="35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15700"/>
            <a:ext cx="2031800" cy="37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500" y="784500"/>
            <a:ext cx="6726100" cy="35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15700"/>
            <a:ext cx="2031800" cy="37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575" y="801163"/>
            <a:ext cx="6726026" cy="35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15700"/>
            <a:ext cx="2031800" cy="373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575" y="801163"/>
            <a:ext cx="6726026" cy="35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899000" y="788650"/>
            <a:ext cx="3250500" cy="39858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EA9999"/>
                </a:solidFill>
              </a:rPr>
              <a:t>AE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e</a:t>
            </a:r>
            <a:r>
              <a:rPr lang="en" sz="2200">
                <a:solidFill>
                  <a:srgbClr val="EA9999"/>
                </a:solidFill>
              </a:rPr>
              <a:t>:  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 ⟶ </a:t>
            </a:r>
            <a:r>
              <a:rPr i="1" lang="en" sz="2200">
                <a:solidFill>
                  <a:srgbClr val="EA9999"/>
                </a:solidFill>
              </a:rPr>
              <a:t>L</a:t>
            </a:r>
            <a:endParaRPr i="1"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d</a:t>
            </a:r>
            <a:r>
              <a:rPr lang="en" sz="2200">
                <a:solidFill>
                  <a:srgbClr val="EA9999"/>
                </a:solidFill>
              </a:rPr>
              <a:t>:  </a:t>
            </a:r>
            <a:r>
              <a:rPr i="1" lang="en" sz="2200">
                <a:solidFill>
                  <a:srgbClr val="EA9999"/>
                </a:solidFill>
              </a:rPr>
              <a:t>L</a:t>
            </a:r>
            <a:r>
              <a:rPr lang="en" sz="2200">
                <a:solidFill>
                  <a:srgbClr val="EA9999"/>
                </a:solidFill>
              </a:rPr>
              <a:t> ⟶ 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endParaRPr i="1"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 = </a:t>
            </a:r>
            <a:r>
              <a:rPr i="1" lang="en" sz="2200">
                <a:solidFill>
                  <a:srgbClr val="EA9999"/>
                </a:solidFill>
              </a:rPr>
              <a:t>d’</a:t>
            </a:r>
            <a:r>
              <a:rPr lang="en" sz="2200">
                <a:solidFill>
                  <a:srgbClr val="EA9999"/>
                </a:solidFill>
              </a:rPr>
              <a:t>(</a:t>
            </a:r>
            <a:r>
              <a:rPr i="1" lang="en" sz="2200">
                <a:solidFill>
                  <a:srgbClr val="EA9999"/>
                </a:solidFill>
              </a:rPr>
              <a:t>e’</a:t>
            </a:r>
            <a:r>
              <a:rPr lang="en" sz="2200">
                <a:solidFill>
                  <a:srgbClr val="EA9999"/>
                </a:solidFill>
              </a:rPr>
              <a:t>(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)) + ε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EA9999"/>
                </a:solidFill>
              </a:rPr>
              <a:t>Min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Loss(d’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(e’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(x)) - x)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9999"/>
                </a:solidFill>
              </a:rPr>
              <a:t>---------------------</a:t>
            </a:r>
            <a:endParaRPr sz="26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class AE: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def predict(x)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    x_hat = d(e(x))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    return x_hat</a:t>
            </a:r>
            <a:endParaRPr sz="23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36950" y="-12175"/>
            <a:ext cx="86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Unsupervised AE vs. semi-supervised encoder + classifier</a:t>
            </a:r>
            <a:endParaRPr sz="2600"/>
          </a:p>
        </p:txBody>
      </p:sp>
      <p:sp>
        <p:nvSpPr>
          <p:cNvPr id="172" name="Google Shape;172;p28"/>
          <p:cNvSpPr txBox="1"/>
          <p:nvPr/>
        </p:nvSpPr>
        <p:spPr>
          <a:xfrm>
            <a:off x="4315525" y="788650"/>
            <a:ext cx="3250500" cy="39858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93C47D"/>
                </a:solidFill>
              </a:rPr>
              <a:t>Encoder + classifier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93C47D"/>
                </a:solidFill>
              </a:rPr>
              <a:t>e</a:t>
            </a:r>
            <a:r>
              <a:rPr lang="en" sz="2200">
                <a:solidFill>
                  <a:srgbClr val="93C47D"/>
                </a:solidFill>
              </a:rPr>
              <a:t>:  </a:t>
            </a:r>
            <a:r>
              <a:rPr i="1" lang="en" sz="2200">
                <a:solidFill>
                  <a:srgbClr val="93C47D"/>
                </a:solidFill>
              </a:rPr>
              <a:t>X</a:t>
            </a:r>
            <a:r>
              <a:rPr lang="en" sz="2200">
                <a:solidFill>
                  <a:srgbClr val="93C47D"/>
                </a:solidFill>
              </a:rPr>
              <a:t> ⟶ </a:t>
            </a:r>
            <a:r>
              <a:rPr i="1" lang="en" sz="2200">
                <a:solidFill>
                  <a:srgbClr val="93C47D"/>
                </a:solidFill>
              </a:rPr>
              <a:t>L</a:t>
            </a:r>
            <a:endParaRPr i="1"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93C47D"/>
                </a:solidFill>
              </a:rPr>
              <a:t>c</a:t>
            </a:r>
            <a:r>
              <a:rPr lang="en" sz="2200">
                <a:solidFill>
                  <a:srgbClr val="93C47D"/>
                </a:solidFill>
              </a:rPr>
              <a:t>:  </a:t>
            </a:r>
            <a:r>
              <a:rPr i="1" lang="en" sz="2200">
                <a:solidFill>
                  <a:srgbClr val="93C47D"/>
                </a:solidFill>
              </a:rPr>
              <a:t>L</a:t>
            </a:r>
            <a:r>
              <a:rPr lang="en" sz="2200">
                <a:solidFill>
                  <a:srgbClr val="93C47D"/>
                </a:solidFill>
              </a:rPr>
              <a:t> ⟶ </a:t>
            </a:r>
            <a:r>
              <a:rPr i="1" lang="en" sz="2200">
                <a:solidFill>
                  <a:srgbClr val="93C47D"/>
                </a:solidFill>
              </a:rPr>
              <a:t>Y</a:t>
            </a:r>
            <a:endParaRPr i="1"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93C47D"/>
                </a:solidFill>
              </a:rPr>
              <a:t>y</a:t>
            </a:r>
            <a:r>
              <a:rPr lang="en" sz="2200">
                <a:solidFill>
                  <a:srgbClr val="93C47D"/>
                </a:solidFill>
              </a:rPr>
              <a:t> = </a:t>
            </a:r>
            <a:r>
              <a:rPr i="1" lang="en" sz="2200">
                <a:solidFill>
                  <a:srgbClr val="93C47D"/>
                </a:solidFill>
              </a:rPr>
              <a:t>c</a:t>
            </a:r>
            <a:r>
              <a:rPr i="1" lang="en" sz="2200">
                <a:solidFill>
                  <a:srgbClr val="93C47D"/>
                </a:solidFill>
              </a:rPr>
              <a:t>’</a:t>
            </a:r>
            <a:r>
              <a:rPr lang="en" sz="2200">
                <a:solidFill>
                  <a:srgbClr val="93C47D"/>
                </a:solidFill>
              </a:rPr>
              <a:t>(</a:t>
            </a:r>
            <a:r>
              <a:rPr i="1" lang="en" sz="2200">
                <a:solidFill>
                  <a:srgbClr val="93C47D"/>
                </a:solidFill>
              </a:rPr>
              <a:t>e’</a:t>
            </a:r>
            <a:r>
              <a:rPr lang="en" sz="2200">
                <a:solidFill>
                  <a:srgbClr val="93C47D"/>
                </a:solidFill>
              </a:rPr>
              <a:t>(</a:t>
            </a:r>
            <a:r>
              <a:rPr i="1" lang="en" sz="2200">
                <a:solidFill>
                  <a:srgbClr val="93C47D"/>
                </a:solidFill>
              </a:rPr>
              <a:t>x</a:t>
            </a:r>
            <a:r>
              <a:rPr lang="en" sz="2200">
                <a:solidFill>
                  <a:srgbClr val="93C47D"/>
                </a:solidFill>
              </a:rPr>
              <a:t>)) + ε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93C47D"/>
                </a:solidFill>
              </a:rPr>
              <a:t>Min</a:t>
            </a:r>
            <a:r>
              <a:rPr baseline="-25000" lang="en" sz="2200">
                <a:solidFill>
                  <a:srgbClr val="93C47D"/>
                </a:solidFill>
              </a:rPr>
              <a:t>p</a:t>
            </a:r>
            <a:r>
              <a:rPr lang="en" sz="2200">
                <a:solidFill>
                  <a:srgbClr val="93C47D"/>
                </a:solidFill>
              </a:rPr>
              <a:t>Loss(c’</a:t>
            </a:r>
            <a:r>
              <a:rPr baseline="-25000" lang="en" sz="2200">
                <a:solidFill>
                  <a:srgbClr val="93C47D"/>
                </a:solidFill>
              </a:rPr>
              <a:t>p</a:t>
            </a:r>
            <a:r>
              <a:rPr lang="en" sz="2200">
                <a:solidFill>
                  <a:srgbClr val="93C47D"/>
                </a:solidFill>
              </a:rPr>
              <a:t>(e’(x)) - x)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3C47D"/>
                </a:solidFill>
              </a:rPr>
              <a:t>---------------------</a:t>
            </a:r>
            <a:endParaRPr sz="26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class EncoderClassifier: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  def predict(x)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      y_hat = c(e(x))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      return </a:t>
            </a:r>
            <a:r>
              <a:rPr lang="en" sz="2200">
                <a:solidFill>
                  <a:srgbClr val="93C47D"/>
                </a:solidFill>
              </a:rPr>
              <a:t>y_hat</a:t>
            </a:r>
            <a:endParaRPr sz="23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00" y="235675"/>
            <a:ext cx="7401851" cy="523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1248150" y="608725"/>
            <a:ext cx="2975100" cy="4314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4269050" y="608725"/>
            <a:ext cx="1490700" cy="43143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373925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C0000"/>
                </a:solidFill>
              </a:rPr>
              <a:t>Encoder:</a:t>
            </a:r>
            <a:endParaRPr b="1" u="sng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</a:rPr>
              <a:t>Freeze</a:t>
            </a:r>
            <a:r>
              <a:rPr lang="en">
                <a:solidFill>
                  <a:srgbClr val="CC0000"/>
                </a:solidFill>
              </a:rPr>
              <a:t> weights (keep weights learnt unsupervised)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4321950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6D9EEB"/>
                </a:solidFill>
              </a:rPr>
              <a:t>Classifier</a:t>
            </a:r>
            <a:r>
              <a:rPr b="1" lang="en" u="sng">
                <a:solidFill>
                  <a:srgbClr val="6D9EEB"/>
                </a:solidFill>
              </a:rPr>
              <a:t>:</a:t>
            </a:r>
            <a:endParaRPr b="1" u="sng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D9EEB"/>
                </a:solidFill>
              </a:rPr>
              <a:t>Learn</a:t>
            </a:r>
            <a:r>
              <a:rPr lang="en">
                <a:solidFill>
                  <a:srgbClr val="6D9EEB"/>
                </a:solidFill>
              </a:rPr>
              <a:t> weights (given labels)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50" y="682500"/>
            <a:ext cx="2273984" cy="42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675" y="644450"/>
            <a:ext cx="2344075" cy="438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450" y="1001400"/>
            <a:ext cx="1582400" cy="22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8450" y="3194375"/>
            <a:ext cx="1582400" cy="14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5" y="607225"/>
            <a:ext cx="810566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Call for contributions: wkskel</a:t>
            </a:r>
            <a:endParaRPr sz="260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25" y="686700"/>
            <a:ext cx="4459326" cy="4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764225" y="638475"/>
            <a:ext cx="43179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wkskel: python library for skeleton manipulation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Developed on the side from scratch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important functionality is there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Porting full functionality &amp; performance of matlab skeleton class is </a:t>
            </a:r>
            <a:r>
              <a:rPr lang="en" u="sng"/>
              <a:t>a lot</a:t>
            </a:r>
            <a:r>
              <a:rPr lang="en"/>
              <a:t> of work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Please help by using, improving &amp; documenting it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contribution strategies possible: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Direct commits to master: Please write test for your method (repo has gitlab ci/cd set up)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 requests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993525" y="4015250"/>
            <a:ext cx="3930600" cy="1002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/>
              <a:t>How to install it: </a:t>
            </a:r>
            <a:endParaRPr sz="10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$ pip install wkskel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/>
              <a:t>How to use it:</a:t>
            </a:r>
            <a:endParaRPr sz="10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Jupyter notebook tutorial: https://gitlab.mpcdf.mpg.de/connectomics/wkskel:examples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60525"/>
            <a:ext cx="8044033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60525"/>
            <a:ext cx="8028262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6650" y="-53263"/>
            <a:ext cx="10500051" cy="525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53" y="668627"/>
            <a:ext cx="8556351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0175" y="-34237"/>
            <a:ext cx="10423950" cy="5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60525"/>
            <a:ext cx="8556351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Multi-res “skip” encoder + binary classifier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950" y="773800"/>
            <a:ext cx="49625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46" name="Google Shape;246;p39"/>
          <p:cNvSpPr txBox="1"/>
          <p:nvPr/>
        </p:nvSpPr>
        <p:spPr>
          <a:xfrm>
            <a:off x="1951750" y="1791250"/>
            <a:ext cx="58908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How to get pr curve up? </a:t>
            </a:r>
            <a:endParaRPr sz="1800" u="sng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amount of</a:t>
            </a:r>
            <a:r>
              <a:rPr lang="en" sz="1800"/>
              <a:t> training data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variation in training data / augmentation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complexity of classifier network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0"/>
          <p:cNvCxnSpPr>
            <a:stCxn id="252" idx="4"/>
          </p:cNvCxnSpPr>
          <p:nvPr/>
        </p:nvCxnSpPr>
        <p:spPr>
          <a:xfrm>
            <a:off x="1925522" y="1293682"/>
            <a:ext cx="2135400" cy="1554300"/>
          </a:xfrm>
          <a:prstGeom prst="bentConnector3">
            <a:avLst>
              <a:gd fmla="val 982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>
            <a:endCxn id="254" idx="1"/>
          </p:cNvCxnSpPr>
          <p:nvPr/>
        </p:nvCxnSpPr>
        <p:spPr>
          <a:xfrm>
            <a:off x="1930550" y="1179650"/>
            <a:ext cx="2138700" cy="380700"/>
          </a:xfrm>
          <a:prstGeom prst="bentConnector3">
            <a:avLst>
              <a:gd fmla="val 1586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/>
          <p:nvPr/>
        </p:nvSpPr>
        <p:spPr>
          <a:xfrm>
            <a:off x="4069250" y="2608625"/>
            <a:ext cx="3236700" cy="84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dataloader</a:t>
            </a:r>
            <a:endParaRPr/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Interlude: Data architecture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57" name="Google Shape;257;p40"/>
          <p:cNvSpPr/>
          <p:nvPr/>
        </p:nvSpPr>
        <p:spPr>
          <a:xfrm>
            <a:off x="4138050" y="2767638"/>
            <a:ext cx="1528500" cy="572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HDD &amp; RAM cache</a:t>
            </a:r>
            <a:endParaRPr sz="1000"/>
          </a:p>
        </p:txBody>
      </p:sp>
      <p:sp>
        <p:nvSpPr>
          <p:cNvPr id="258" name="Google Shape;258;p40"/>
          <p:cNvSpPr/>
          <p:nvPr/>
        </p:nvSpPr>
        <p:spPr>
          <a:xfrm>
            <a:off x="1558675" y="1003700"/>
            <a:ext cx="366847" cy="24456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346150" y="839638"/>
            <a:ext cx="123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mSEM data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wkw files on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gaba fileserver</a:t>
            </a:r>
            <a:endParaRPr sz="1000"/>
          </a:p>
        </p:txBody>
      </p:sp>
      <p:sp>
        <p:nvSpPr>
          <p:cNvPr id="260" name="Google Shape;260;p40"/>
          <p:cNvSpPr/>
          <p:nvPr/>
        </p:nvSpPr>
        <p:spPr>
          <a:xfrm>
            <a:off x="4923350" y="4174913"/>
            <a:ext cx="1528500" cy="57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model</a:t>
            </a:r>
            <a:endParaRPr/>
          </a:p>
        </p:txBody>
      </p:sp>
      <p:sp>
        <p:nvSpPr>
          <p:cNvPr id="252" name="Google Shape;252;p40"/>
          <p:cNvSpPr/>
          <p:nvPr/>
        </p:nvSpPr>
        <p:spPr>
          <a:xfrm>
            <a:off x="1558675" y="1171400"/>
            <a:ext cx="366847" cy="24456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4069250" y="785300"/>
            <a:ext cx="3236700" cy="15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Datasource.json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{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"datasource_0": {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"id": 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"input_path": "/tmpscratch/webknossos/Connectomics_Department/dsXXXX/color/1",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"input_bbox": [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28672,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24576,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5120,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],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"input_mean": 148.0,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"input_std": 36.0,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"target_path": …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}</a:t>
            </a:r>
            <a:endParaRPr sz="500"/>
          </a:p>
        </p:txBody>
      </p:sp>
      <p:sp>
        <p:nvSpPr>
          <p:cNvPr id="261" name="Google Shape;261;p40"/>
          <p:cNvSpPr txBox="1"/>
          <p:nvPr/>
        </p:nvSpPr>
        <p:spPr>
          <a:xfrm>
            <a:off x="2170950" y="2561275"/>
            <a:ext cx="613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</a:rPr>
              <a:t>maps</a:t>
            </a:r>
            <a:endParaRPr sz="1000">
              <a:solidFill>
                <a:srgbClr val="6AA84F"/>
              </a:solidFill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2328825" y="1126475"/>
            <a:ext cx="1665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defines pointers to wkw subvolumes &amp; attributes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63" name="Google Shape;263;p40"/>
          <p:cNvCxnSpPr>
            <a:stCxn id="252" idx="3"/>
          </p:cNvCxnSpPr>
          <p:nvPr/>
        </p:nvCxnSpPr>
        <p:spPr>
          <a:xfrm flipH="1" rot="-5400000">
            <a:off x="2130448" y="1027615"/>
            <a:ext cx="1557000" cy="2333700"/>
          </a:xfrm>
          <a:prstGeom prst="bent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0"/>
          <p:cNvCxnSpPr/>
          <p:nvPr/>
        </p:nvCxnSpPr>
        <p:spPr>
          <a:xfrm flipH="1" rot="10800000">
            <a:off x="3053400" y="2972975"/>
            <a:ext cx="1015800" cy="3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40"/>
          <p:cNvSpPr txBox="1"/>
          <p:nvPr/>
        </p:nvSpPr>
        <p:spPr>
          <a:xfrm>
            <a:off x="2176050" y="2931750"/>
            <a:ext cx="1465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loads (eager/cache) </a:t>
            </a:r>
            <a:endParaRPr sz="1000">
              <a:solidFill>
                <a:srgbClr val="3C78D8"/>
              </a:solidFill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2175000" y="3231275"/>
            <a:ext cx="1383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writes (eager/cache)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4802700" y="3654575"/>
            <a:ext cx="66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predicts</a:t>
            </a:r>
            <a:endParaRPr sz="1000">
              <a:solidFill>
                <a:srgbClr val="E06666"/>
              </a:solidFill>
            </a:endParaRPr>
          </a:p>
        </p:txBody>
      </p:sp>
      <p:cxnSp>
        <p:nvCxnSpPr>
          <p:cNvPr id="268" name="Google Shape;268;p40"/>
          <p:cNvCxnSpPr/>
          <p:nvPr/>
        </p:nvCxnSpPr>
        <p:spPr>
          <a:xfrm rot="10800000">
            <a:off x="5547650" y="3337625"/>
            <a:ext cx="3000" cy="837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0"/>
          <p:cNvCxnSpPr/>
          <p:nvPr/>
        </p:nvCxnSpPr>
        <p:spPr>
          <a:xfrm rot="10800000">
            <a:off x="1666050" y="1416000"/>
            <a:ext cx="2474700" cy="1861200"/>
          </a:xfrm>
          <a:prstGeom prst="bentConnector3">
            <a:avLst>
              <a:gd fmla="val 100193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0"/>
          <p:cNvCxnSpPr/>
          <p:nvPr/>
        </p:nvCxnSpPr>
        <p:spPr>
          <a:xfrm>
            <a:off x="4719450" y="2366975"/>
            <a:ext cx="0" cy="364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0"/>
          <p:cNvSpPr txBox="1"/>
          <p:nvPr/>
        </p:nvSpPr>
        <p:spPr>
          <a:xfrm>
            <a:off x="4719450" y="2318975"/>
            <a:ext cx="2873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reads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72" name="Google Shape;272;p40"/>
          <p:cNvCxnSpPr>
            <a:endCxn id="252" idx="4"/>
          </p:cNvCxnSpPr>
          <p:nvPr/>
        </p:nvCxnSpPr>
        <p:spPr>
          <a:xfrm rot="10800000">
            <a:off x="1925522" y="1293682"/>
            <a:ext cx="214800" cy="6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0"/>
          <p:cNvCxnSpPr/>
          <p:nvPr/>
        </p:nvCxnSpPr>
        <p:spPr>
          <a:xfrm rot="10800000">
            <a:off x="1935575" y="1179625"/>
            <a:ext cx="1797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0"/>
          <p:cNvCxnSpPr>
            <a:stCxn id="255" idx="2"/>
            <a:endCxn id="260" idx="0"/>
          </p:cNvCxnSpPr>
          <p:nvPr/>
        </p:nvCxnSpPr>
        <p:spPr>
          <a:xfrm>
            <a:off x="5687600" y="3457025"/>
            <a:ext cx="0" cy="717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40"/>
          <p:cNvSpPr txBox="1"/>
          <p:nvPr/>
        </p:nvSpPr>
        <p:spPr>
          <a:xfrm>
            <a:off x="5759875" y="3654575"/>
            <a:ext cx="506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loads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1"/>
          <p:cNvCxnSpPr>
            <a:stCxn id="281" idx="4"/>
          </p:cNvCxnSpPr>
          <p:nvPr/>
        </p:nvCxnSpPr>
        <p:spPr>
          <a:xfrm>
            <a:off x="1925522" y="1293682"/>
            <a:ext cx="2135400" cy="1554300"/>
          </a:xfrm>
          <a:prstGeom prst="bentConnector3">
            <a:avLst>
              <a:gd fmla="val 982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41"/>
          <p:cNvCxnSpPr>
            <a:endCxn id="283" idx="1"/>
          </p:cNvCxnSpPr>
          <p:nvPr/>
        </p:nvCxnSpPr>
        <p:spPr>
          <a:xfrm>
            <a:off x="1930550" y="1179650"/>
            <a:ext cx="2138700" cy="380700"/>
          </a:xfrm>
          <a:prstGeom prst="bentConnector3">
            <a:avLst>
              <a:gd fmla="val 1586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1"/>
          <p:cNvSpPr/>
          <p:nvPr/>
        </p:nvSpPr>
        <p:spPr>
          <a:xfrm>
            <a:off x="4069250" y="2608625"/>
            <a:ext cx="3236700" cy="84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dataloader</a:t>
            </a:r>
            <a:endParaRPr/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57975" y="-12175"/>
            <a:ext cx="905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</a:t>
            </a:r>
            <a:r>
              <a:rPr lang="en" sz="2600"/>
              <a:t>Increase train data amount &amp; variation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86" name="Google Shape;286;p41"/>
          <p:cNvSpPr/>
          <p:nvPr/>
        </p:nvSpPr>
        <p:spPr>
          <a:xfrm>
            <a:off x="4138050" y="2767638"/>
            <a:ext cx="1528500" cy="572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HDD &amp; RAM cache</a:t>
            </a:r>
            <a:endParaRPr sz="1000"/>
          </a:p>
        </p:txBody>
      </p:sp>
      <p:sp>
        <p:nvSpPr>
          <p:cNvPr id="287" name="Google Shape;287;p41"/>
          <p:cNvSpPr/>
          <p:nvPr/>
        </p:nvSpPr>
        <p:spPr>
          <a:xfrm>
            <a:off x="1558675" y="1003700"/>
            <a:ext cx="366847" cy="24456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 txBox="1"/>
          <p:nvPr/>
        </p:nvSpPr>
        <p:spPr>
          <a:xfrm>
            <a:off x="346150" y="839638"/>
            <a:ext cx="123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mSEM data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wkw files on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gaba fileserver</a:t>
            </a:r>
            <a:endParaRPr sz="1000"/>
          </a:p>
        </p:txBody>
      </p:sp>
      <p:sp>
        <p:nvSpPr>
          <p:cNvPr id="289" name="Google Shape;289;p41"/>
          <p:cNvSpPr/>
          <p:nvPr/>
        </p:nvSpPr>
        <p:spPr>
          <a:xfrm>
            <a:off x="4923350" y="4174913"/>
            <a:ext cx="1528500" cy="57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model</a:t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1558675" y="1171400"/>
            <a:ext cx="366847" cy="24456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4069250" y="785300"/>
            <a:ext cx="3236700" cy="15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Datasource.json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{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"datasource_0": {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"id": 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"input_path": "/tmpscratch/webknossos/Connectomics_Department/dsXXXX/color/1",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"input_bbox": [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28672,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24576,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5120,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        1024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],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"input_mean": 148.0,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"input_std": 36.0,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   "target_path": …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}</a:t>
            </a:r>
            <a:endParaRPr sz="500"/>
          </a:p>
        </p:txBody>
      </p:sp>
      <p:sp>
        <p:nvSpPr>
          <p:cNvPr id="290" name="Google Shape;290;p41"/>
          <p:cNvSpPr txBox="1"/>
          <p:nvPr/>
        </p:nvSpPr>
        <p:spPr>
          <a:xfrm>
            <a:off x="2170950" y="2561275"/>
            <a:ext cx="613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</a:rPr>
              <a:t>maps</a:t>
            </a:r>
            <a:endParaRPr sz="1000">
              <a:solidFill>
                <a:srgbClr val="6AA84F"/>
              </a:solidFill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2328825" y="1126475"/>
            <a:ext cx="1665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defines pointers to wkw subvolumes &amp; attributes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92" name="Google Shape;292;p41"/>
          <p:cNvCxnSpPr>
            <a:stCxn id="281" idx="3"/>
          </p:cNvCxnSpPr>
          <p:nvPr/>
        </p:nvCxnSpPr>
        <p:spPr>
          <a:xfrm flipH="1" rot="-5400000">
            <a:off x="2130448" y="1027615"/>
            <a:ext cx="1557000" cy="2333700"/>
          </a:xfrm>
          <a:prstGeom prst="bent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1"/>
          <p:cNvCxnSpPr/>
          <p:nvPr/>
        </p:nvCxnSpPr>
        <p:spPr>
          <a:xfrm flipH="1" rot="10800000">
            <a:off x="3053400" y="2972975"/>
            <a:ext cx="1015800" cy="3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1"/>
          <p:cNvSpPr txBox="1"/>
          <p:nvPr/>
        </p:nvSpPr>
        <p:spPr>
          <a:xfrm>
            <a:off x="2176050" y="2931750"/>
            <a:ext cx="1465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loads (eager/cache) </a:t>
            </a:r>
            <a:endParaRPr sz="1000">
              <a:solidFill>
                <a:srgbClr val="3C78D8"/>
              </a:solidFill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2175000" y="3231275"/>
            <a:ext cx="1383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writes (eager/cache)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4802700" y="3654575"/>
            <a:ext cx="66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predicts</a:t>
            </a:r>
            <a:endParaRPr sz="1000">
              <a:solidFill>
                <a:srgbClr val="E06666"/>
              </a:solidFill>
            </a:endParaRPr>
          </a:p>
        </p:txBody>
      </p:sp>
      <p:cxnSp>
        <p:nvCxnSpPr>
          <p:cNvPr id="297" name="Google Shape;297;p41"/>
          <p:cNvCxnSpPr/>
          <p:nvPr/>
        </p:nvCxnSpPr>
        <p:spPr>
          <a:xfrm rot="10800000">
            <a:off x="5547650" y="3337625"/>
            <a:ext cx="3000" cy="837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1"/>
          <p:cNvCxnSpPr/>
          <p:nvPr/>
        </p:nvCxnSpPr>
        <p:spPr>
          <a:xfrm rot="10800000">
            <a:off x="1666050" y="1416000"/>
            <a:ext cx="2474700" cy="1861200"/>
          </a:xfrm>
          <a:prstGeom prst="bentConnector3">
            <a:avLst>
              <a:gd fmla="val 100193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1"/>
          <p:cNvCxnSpPr/>
          <p:nvPr/>
        </p:nvCxnSpPr>
        <p:spPr>
          <a:xfrm>
            <a:off x="4719450" y="2366975"/>
            <a:ext cx="0" cy="364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41"/>
          <p:cNvSpPr txBox="1"/>
          <p:nvPr/>
        </p:nvSpPr>
        <p:spPr>
          <a:xfrm>
            <a:off x="4719450" y="2318975"/>
            <a:ext cx="2873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reads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01" name="Google Shape;301;p41"/>
          <p:cNvCxnSpPr>
            <a:endCxn id="281" idx="4"/>
          </p:cNvCxnSpPr>
          <p:nvPr/>
        </p:nvCxnSpPr>
        <p:spPr>
          <a:xfrm rot="10800000">
            <a:off x="1925522" y="1293682"/>
            <a:ext cx="214800" cy="6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1"/>
          <p:cNvCxnSpPr/>
          <p:nvPr/>
        </p:nvCxnSpPr>
        <p:spPr>
          <a:xfrm rot="10800000">
            <a:off x="1935575" y="1179625"/>
            <a:ext cx="1797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1"/>
          <p:cNvSpPr txBox="1"/>
          <p:nvPr/>
        </p:nvSpPr>
        <p:spPr>
          <a:xfrm>
            <a:off x="5969225" y="1459325"/>
            <a:ext cx="2963400" cy="135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“Wiggle” existing training patches 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Translate data pointers: </a:t>
            </a:r>
            <a:endParaRPr b="1" sz="1200">
              <a:solidFill>
                <a:srgbClr val="FF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b="1" lang="en" sz="1200">
                <a:solidFill>
                  <a:srgbClr val="FF0000"/>
                </a:solidFill>
              </a:rPr>
              <a:t>x’ = x +/- 35 px </a:t>
            </a:r>
            <a:endParaRPr b="1" sz="1200">
              <a:solidFill>
                <a:srgbClr val="FF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b="1" lang="en" sz="1200">
                <a:solidFill>
                  <a:srgbClr val="FF0000"/>
                </a:solidFill>
              </a:rPr>
              <a:t>y’ = y +/- 35 px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Should increase robustness for off-center artifacts </a:t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304" name="Google Shape;304;p41"/>
          <p:cNvCxnSpPr>
            <a:stCxn id="303" idx="1"/>
          </p:cNvCxnSpPr>
          <p:nvPr/>
        </p:nvCxnSpPr>
        <p:spPr>
          <a:xfrm rot="10800000">
            <a:off x="4764425" y="1668425"/>
            <a:ext cx="1204800" cy="47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1"/>
          <p:cNvCxnSpPr>
            <a:stCxn id="284" idx="2"/>
            <a:endCxn id="289" idx="0"/>
          </p:cNvCxnSpPr>
          <p:nvPr/>
        </p:nvCxnSpPr>
        <p:spPr>
          <a:xfrm>
            <a:off x="5687600" y="3457025"/>
            <a:ext cx="0" cy="717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1"/>
          <p:cNvSpPr txBox="1"/>
          <p:nvPr/>
        </p:nvSpPr>
        <p:spPr>
          <a:xfrm>
            <a:off x="5759875" y="3654575"/>
            <a:ext cx="506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loads</a:t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6265975" y="3586975"/>
            <a:ext cx="2843700" cy="963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Augment training patches on the fly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r</a:t>
            </a:r>
            <a:r>
              <a:rPr b="1" lang="en" sz="1200">
                <a:solidFill>
                  <a:srgbClr val="FF0000"/>
                </a:solidFill>
              </a:rPr>
              <a:t>and rot90*k; k=[0,3]; p=0.25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r</a:t>
            </a:r>
            <a:r>
              <a:rPr b="1" lang="en" sz="1200">
                <a:solidFill>
                  <a:srgbClr val="FF0000"/>
                </a:solidFill>
              </a:rPr>
              <a:t>and flip u/d; p=0.5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r</a:t>
            </a:r>
            <a:r>
              <a:rPr b="1" lang="en" sz="1200">
                <a:solidFill>
                  <a:srgbClr val="FF0000"/>
                </a:solidFill>
              </a:rPr>
              <a:t>and flip l/r; p=0.5</a:t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 rot="10800000">
            <a:off x="5905900" y="3952425"/>
            <a:ext cx="361500" cy="13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1"/>
          <p:cNvSpPr txBox="1"/>
          <p:nvPr/>
        </p:nvSpPr>
        <p:spPr>
          <a:xfrm>
            <a:off x="197825" y="3609100"/>
            <a:ext cx="4265400" cy="135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</a:t>
            </a:r>
            <a:r>
              <a:rPr lang="en" sz="1200" u="sng"/>
              <a:t>ataset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Total: 8562 (140x140x1) labelled samples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Train: 7276 (2545 artifact, 4731 no artifact)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Validation: 1284 (454 artifact, 829 no artifact)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-&gt; counts include wiggles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-&gt; counts do not take into account random augmentations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 for mSEM artifact detection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315" name="Google Shape;315;p42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previous classifier complexity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00" y="235675"/>
            <a:ext cx="7401851" cy="5235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/>
          <p:nvPr/>
        </p:nvSpPr>
        <p:spPr>
          <a:xfrm>
            <a:off x="1248150" y="608725"/>
            <a:ext cx="2975100" cy="4314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4269050" y="608725"/>
            <a:ext cx="1490700" cy="43143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2373925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C0000"/>
                </a:solidFill>
              </a:rPr>
              <a:t>Encoder:</a:t>
            </a:r>
            <a:endParaRPr b="1" u="sng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</a:rPr>
              <a:t>Freeze</a:t>
            </a:r>
            <a:r>
              <a:rPr lang="en">
                <a:solidFill>
                  <a:srgbClr val="CC0000"/>
                </a:solidFill>
              </a:rPr>
              <a:t> weights (keep weights learnt unsupervised)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4321950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6D9EEB"/>
                </a:solidFill>
              </a:rPr>
              <a:t>Classifier:</a:t>
            </a:r>
            <a:endParaRPr b="1" u="sng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D9EEB"/>
                </a:solidFill>
              </a:rPr>
              <a:t>Learn</a:t>
            </a:r>
            <a:r>
              <a:rPr lang="en">
                <a:solidFill>
                  <a:srgbClr val="6D9EEB"/>
                </a:solidFill>
              </a:rPr>
              <a:t> weights (given labels)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/>
          <p:nvPr/>
        </p:nvSpPr>
        <p:spPr>
          <a:xfrm>
            <a:off x="1267800" y="608725"/>
            <a:ext cx="2975100" cy="4314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4288700" y="608725"/>
            <a:ext cx="2086200" cy="43143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00" y="273725"/>
            <a:ext cx="7327972" cy="51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2393575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C0000"/>
                </a:solidFill>
              </a:rPr>
              <a:t>Encoder:</a:t>
            </a:r>
            <a:endParaRPr b="1" u="sng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</a:rPr>
              <a:t>Freeze</a:t>
            </a:r>
            <a:r>
              <a:rPr lang="en">
                <a:solidFill>
                  <a:srgbClr val="CC0000"/>
                </a:solidFill>
              </a:rPr>
              <a:t> weights (keep weights learnt unsupervised)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4341600" y="798925"/>
            <a:ext cx="1810800" cy="105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6D9EEB"/>
                </a:solidFill>
              </a:rPr>
              <a:t>Classifier:</a:t>
            </a:r>
            <a:endParaRPr b="1" u="sng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D9EEB"/>
                </a:solidFill>
              </a:rPr>
              <a:t>Learn</a:t>
            </a:r>
            <a:r>
              <a:rPr lang="en">
                <a:solidFill>
                  <a:srgbClr val="6D9EEB"/>
                </a:solidFill>
              </a:rPr>
              <a:t> weights (given labels)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increased classifier complexity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training performance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50" y="667350"/>
            <a:ext cx="2429525" cy="447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167" y="667350"/>
            <a:ext cx="2205983" cy="4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925" y="1632750"/>
            <a:ext cx="1439928" cy="23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training performance (train set)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8839200" cy="18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7575"/>
            <a:ext cx="8839200" cy="18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00" y="122575"/>
            <a:ext cx="5728550" cy="4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training performance (val set)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Improving the model: precision-recall curves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0" y="1318425"/>
            <a:ext cx="3531489" cy="28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575" y="1272850"/>
            <a:ext cx="3601700" cy="23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64" name="Google Shape;364;p48"/>
          <p:cNvSpPr txBox="1"/>
          <p:nvPr/>
        </p:nvSpPr>
        <p:spPr>
          <a:xfrm>
            <a:off x="560100" y="1185325"/>
            <a:ext cx="76815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input shape = (140, 140, 1), output_shape = (1, 1, 1)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predictions are </a:t>
            </a:r>
            <a:r>
              <a:rPr lang="en"/>
              <a:t>sparse floats</a:t>
            </a:r>
            <a:r>
              <a:rPr lang="en"/>
              <a:t> [0,1]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Sparse floats can be written to compressed wkw files (20 mb instead of 4 gb), rendering in webknossos works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Computational cost for predicting artifacts for a 1024</a:t>
            </a:r>
            <a:r>
              <a:rPr baseline="30000" lang="en"/>
              <a:t>3</a:t>
            </a:r>
            <a:r>
              <a:rPr lang="en"/>
              <a:t> raw data cube with stride=(35,35,1)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cpu: ~ 60 min @ gabag; 16 cores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/>
              <a:t>pu: ~ 5 min @ gabag; tesla v100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Mag8-8-1 of Meike’s scMS109_1to7199 is comprised of ~ 3500 cubes: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pu</a:t>
            </a:r>
            <a:r>
              <a:rPr lang="en"/>
              <a:t>: 3500 * 60/60 * 16 = 65,000 core hours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gpu: 3500 * 5/60 = 290 gpu hours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examples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70" name="Google Shape;370;p49"/>
          <p:cNvSpPr txBox="1"/>
          <p:nvPr/>
        </p:nvSpPr>
        <p:spPr>
          <a:xfrm>
            <a:off x="560100" y="853950"/>
            <a:ext cx="76815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The good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Circular artifact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https://webknossos.brain.mpg.de/datasets/Connectomics_Department/2018-11-13_scMS109_1to7199_v01_l4_06_24_fixed_mag8_artifact_pred/view#20952,15727,1336,0,0.467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Fold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https://webknossos.brain.mpg.de/datasets/Connectomics_Department/2018-11-13_scMS109_1to7199_v01_l4_06_24_fixed_mag8_artifact_pred/view#20725,15822,1362,0,0.467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Horse shoe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https://webknossos.brain.mpg.de/datasets/Connectomics_Department/2018-11-13_scMS109_1to7199_v01_l4_06_24_fixed_mag8_artifact_pred/view#20686,15980,1380,0,0.319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The bad &amp; ugly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Myelin (bad)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6"/>
              </a:rPr>
              <a:t>https://webknossos.brain.mpg.de/datasets/Connectomics_Department/2018-11-13_scMS109_1to7199_v01_l4_06_24_fixed_mag8_artifact_pred/view#20795,15782,1389,0,0.263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Blood vessel (bad)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Not covered by current predictions but known from previous experience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test data evaluation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0" y="821825"/>
            <a:ext cx="6788426" cy="373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150675" y="821725"/>
            <a:ext cx="2005800" cy="373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3 distributed test boxes, each (10x10x2) um</a:t>
            </a:r>
            <a:r>
              <a:rPr baseline="30000" lang="en" sz="1100"/>
              <a:t>3</a:t>
            </a:r>
            <a:endParaRPr baseline="30000" sz="1100"/>
          </a:p>
          <a:p>
            <a:pPr indent="-200025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100"/>
          </a:p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skeleton tracing for classification: Each prediction patch indicated by tree, all patch trees of one plane are part of one tree group</a:t>
            </a:r>
            <a:endParaRPr sz="1100">
              <a:solidFill>
                <a:schemeClr val="dk1"/>
              </a:solidFill>
            </a:endParaRPr>
          </a:p>
          <a:p>
            <a:pPr indent="-200025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-&gt; comment hierarchy labels patches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test data evaluation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8653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50" y="3708737"/>
            <a:ext cx="3421943" cy="6436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313075" y="695750"/>
            <a:ext cx="3745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 test boxes separate</a:t>
            </a:r>
            <a:endParaRPr b="1"/>
          </a:p>
        </p:txBody>
      </p:sp>
      <p:sp>
        <p:nvSpPr>
          <p:cNvPr id="387" name="Google Shape;387;p51"/>
          <p:cNvSpPr txBox="1"/>
          <p:nvPr/>
        </p:nvSpPr>
        <p:spPr>
          <a:xfrm>
            <a:off x="4639900" y="722250"/>
            <a:ext cx="3745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 test boxes combined</a:t>
            </a:r>
            <a:endParaRPr b="1"/>
          </a:p>
        </p:txBody>
      </p:sp>
      <p:sp>
        <p:nvSpPr>
          <p:cNvPr id="388" name="Google Shape;388;p51"/>
          <p:cNvSpPr txBox="1"/>
          <p:nvPr/>
        </p:nvSpPr>
        <p:spPr>
          <a:xfrm>
            <a:off x="495300" y="4386625"/>
            <a:ext cx="36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Precision = tp/(tp+fp) = 145/(145+1784) = 0.10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Recall = tp/(tp+fn) = 145/(145+53) = 0.73</a:t>
            </a:r>
            <a:endParaRPr sz="1200"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750" y="3708725"/>
            <a:ext cx="3299934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4837200" y="4386625"/>
            <a:ext cx="36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Precision = tp/(tp+fp) = 12/(12+381) = 0.03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Recall = tp/(tp+fn) = 12/(12+3) = 0.80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mSEM artifacts: general </a:t>
            </a:r>
            <a:endParaRPr sz="2600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mSEM artifacts are a problem for automated downstream analysis -&gt; hinder classification / segmentation / agglomeration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mSEM artifacts come in various forms and are difficult to detect reliably using humans or hand-designed algorithms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Variety of artifacts and large data size 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Problematic situation for classical supervised approaches (e.g. U-net)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 </a:t>
            </a:r>
            <a:r>
              <a:rPr i="1" lang="en"/>
              <a:t>naive</a:t>
            </a:r>
            <a:r>
              <a:rPr lang="en"/>
              <a:t> U-net or similar (&gt;E6 params) in a supervised fashion would require HUGE amount of labeled training data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test data evaluation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96" name="Google Shape;396;p52"/>
          <p:cNvSpPr txBox="1"/>
          <p:nvPr/>
        </p:nvSpPr>
        <p:spPr>
          <a:xfrm>
            <a:off x="829850" y="871400"/>
            <a:ext cx="2005800" cy="373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/>
              <a:t>What we know about artifacts:</a:t>
            </a:r>
            <a:endParaRPr sz="1100"/>
          </a:p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Even small artifact spread (focally, xy-plane) over multiple prediction patches</a:t>
            </a:r>
            <a:endParaRPr sz="1100"/>
          </a:p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However, artifacts don’t extend over multiple planes (axially). Instead, positive predictions extending over multiple planes might correspond to blood vessels, myelin etc.</a:t>
            </a:r>
            <a:endParaRPr sz="1100"/>
          </a:p>
          <a:p>
            <a:pPr indent="-269875" lvl="0" marL="28575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-&gt; apply this geometrical prior to sparse predictions</a:t>
            </a:r>
            <a:endParaRPr sz="1100"/>
          </a:p>
        </p:txBody>
      </p:sp>
      <p:pic>
        <p:nvPicPr>
          <p:cNvPr id="397" name="Google Shape;397;p52"/>
          <p:cNvPicPr preferRelativeResize="0"/>
          <p:nvPr/>
        </p:nvPicPr>
        <p:blipFill rotWithShape="1">
          <a:blip r:embed="rId3">
            <a:alphaModFix/>
          </a:blip>
          <a:srcRect b="0" l="0" r="18473" t="0"/>
          <a:stretch/>
        </p:blipFill>
        <p:spPr>
          <a:xfrm rot="5400000">
            <a:off x="2418875" y="1650700"/>
            <a:ext cx="3740800" cy="21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/>
        </p:nvSpPr>
        <p:spPr>
          <a:xfrm>
            <a:off x="5665300" y="869150"/>
            <a:ext cx="3039600" cy="374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</a:t>
            </a:r>
            <a:r>
              <a:rPr lang="en" sz="1100"/>
              <a:t>red_filt = pred * kernel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kernel = </a:t>
            </a:r>
            <a:r>
              <a:rPr lang="en" sz="1100"/>
              <a:t>array([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[</a:t>
            </a:r>
            <a:r>
              <a:rPr lang="en" sz="1100"/>
              <a:t>-0.025, -0.05 , -0.025],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[-0.05 ,   -0.2  , -0.05 ],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[-0.025, -0.05 , -0.025]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],[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[0.125,  0.25 ,  0.125],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[ 0.25,    0.5  ,  0.25 ],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[0.125,  0.25 ,  0.125]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],[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[-0.025, -0.05 , -0.025],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[-0.05 ,   -0.2  , -0.05 ],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[-0.025, -0.05 , -0.025]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]])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Problem: smears out bimodal probability distribution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Instead: Morphological operations?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test data evaluation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86532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00" y="3700475"/>
            <a:ext cx="3388275" cy="6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495300" y="4386625"/>
            <a:ext cx="36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Precision = tp/(tp+fp) = 51/(51+381) = 0.12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Recall = tp/(tp+fn) = 51/(51+111) = 0.31</a:t>
            </a:r>
            <a:endParaRPr sz="1200"/>
          </a:p>
        </p:txBody>
      </p:sp>
      <p:sp>
        <p:nvSpPr>
          <p:cNvPr id="408" name="Google Shape;408;p53"/>
          <p:cNvSpPr txBox="1"/>
          <p:nvPr/>
        </p:nvSpPr>
        <p:spPr>
          <a:xfrm>
            <a:off x="313075" y="695750"/>
            <a:ext cx="3745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 filtered test boxes separate</a:t>
            </a:r>
            <a:endParaRPr b="1"/>
          </a:p>
        </p:txBody>
      </p:sp>
      <p:sp>
        <p:nvSpPr>
          <p:cNvPr id="409" name="Google Shape;409;p53"/>
          <p:cNvSpPr txBox="1"/>
          <p:nvPr/>
        </p:nvSpPr>
        <p:spPr>
          <a:xfrm>
            <a:off x="4639900" y="722250"/>
            <a:ext cx="3745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 filtered test boxes combined</a:t>
            </a:r>
            <a:endParaRPr b="1"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775" y="3700475"/>
            <a:ext cx="3081746" cy="6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 txBox="1"/>
          <p:nvPr/>
        </p:nvSpPr>
        <p:spPr>
          <a:xfrm>
            <a:off x="4895575" y="4386625"/>
            <a:ext cx="36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Precision = tp/(tp+fp) = 12/(12+381) = 0.03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Recall = tp/(tp+fn) = 12/(12+3) = 0.80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Inference on wk data: Todo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17" name="Google Shape;417;p54"/>
          <p:cNvSpPr txBox="1"/>
          <p:nvPr/>
        </p:nvSpPr>
        <p:spPr>
          <a:xfrm>
            <a:off x="554925" y="1035325"/>
            <a:ext cx="8009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Explain extreme performance drop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Validate by running inference on traindata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train metrics reproducible using inference code (model weight loading etc.):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 could be real</a:t>
            </a:r>
            <a:r>
              <a:rPr lang="en"/>
              <a:t> </a:t>
            </a:r>
            <a:endParaRPr/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Rooted in actual encoding + classification performance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re-train network with much more artifact-free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</a:rPr>
              <a:t>Problem could be pseudo</a:t>
            </a:r>
            <a:endParaRPr>
              <a:solidFill>
                <a:schemeClr val="dk1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Unexpected cause 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strange effect of batch norm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inference bug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metrics bug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/>
        </p:nvSpPr>
        <p:spPr>
          <a:xfrm>
            <a:off x="3601275" y="2312500"/>
            <a:ext cx="1432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Thanks :)</a:t>
            </a:r>
            <a:endParaRPr sz="2000"/>
          </a:p>
        </p:txBody>
      </p:sp>
      <p:sp>
        <p:nvSpPr>
          <p:cNvPr id="423" name="Google Shape;423;p55"/>
          <p:cNvSpPr txBox="1"/>
          <p:nvPr/>
        </p:nvSpPr>
        <p:spPr>
          <a:xfrm>
            <a:off x="1028700" y="984850"/>
            <a:ext cx="222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Moritz Helmstaedter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Gilles Laurent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Johannes Letzkus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Sylvia Krauss-Fernando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Wolf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 Dadashev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Selina Horn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Smaro Soworka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Heiko Wissler</a:t>
            </a:r>
            <a:endParaRPr/>
          </a:p>
        </p:txBody>
      </p:sp>
      <p:sp>
        <p:nvSpPr>
          <p:cNvPr id="424" name="Google Shape;424;p55"/>
          <p:cNvSpPr txBox="1"/>
          <p:nvPr/>
        </p:nvSpPr>
        <p:spPr>
          <a:xfrm>
            <a:off x="6119200" y="372750"/>
            <a:ext cx="22860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Karimi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Alessandro Motta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Meike Sievers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Jakob Strahle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 Berning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Benedikt Staffler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Emmanuel Klinger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Schmidt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Yagmur Yener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Sahil Loomba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Anjali Gour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Abdelrahman Khalifa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Helene Schmidt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Vijay Gangadharan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Zhihui Feng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Boergens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Yunfeng Hua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 Laserstein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 Bastians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Appendix: Qualitative observations prediction quality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30" name="Google Shape;430;p56"/>
          <p:cNvSpPr txBox="1"/>
          <p:nvPr/>
        </p:nvSpPr>
        <p:spPr>
          <a:xfrm>
            <a:off x="238500" y="4606475"/>
            <a:ext cx="8625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https://webknossos.brain.mpg.de/annotations/Explorational/5f5622a401000010004af1c6#29133,25108,5630,0,0.200,8034</a:t>
            </a:r>
            <a:endParaRPr sz="800"/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712925"/>
            <a:ext cx="4602305" cy="37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6"/>
          <p:cNvSpPr txBox="1"/>
          <p:nvPr/>
        </p:nvSpPr>
        <p:spPr>
          <a:xfrm>
            <a:off x="5147600" y="599900"/>
            <a:ext cx="35364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Observation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peak not centered on artifact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Possible cause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class not represented robustly enough in traindata (e.g. represented with low n + off-center)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Possible alleviation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availability in traindata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more (e.g. selectively for certain artifact size ranges)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Augment more (current wiggling with stride 35)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Appendix: Ground truth for raw data fringe cases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38" name="Google Shape;438;p57"/>
          <p:cNvSpPr txBox="1"/>
          <p:nvPr/>
        </p:nvSpPr>
        <p:spPr>
          <a:xfrm>
            <a:off x="238500" y="4606475"/>
            <a:ext cx="8625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https://webknossos.brain.mpg.de/annotations/Explorational/5f569d4001000050004afa25#20970,15849,1540,0,0.360</a:t>
            </a:r>
            <a:endParaRPr sz="800"/>
          </a:p>
        </p:txBody>
      </p:sp>
      <p:sp>
        <p:nvSpPr>
          <p:cNvPr id="439" name="Google Shape;439;p57"/>
          <p:cNvSpPr txBox="1"/>
          <p:nvPr/>
        </p:nvSpPr>
        <p:spPr>
          <a:xfrm>
            <a:off x="7085950" y="759950"/>
            <a:ext cx="16491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or no artifact?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Equidistant dark stripes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150" y="750513"/>
            <a:ext cx="4602300" cy="374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Appendix: Ground truth for raw data fringe cases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46" name="Google Shape;446;p58"/>
          <p:cNvSpPr txBox="1"/>
          <p:nvPr/>
        </p:nvSpPr>
        <p:spPr>
          <a:xfrm>
            <a:off x="238500" y="4606475"/>
            <a:ext cx="8625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https://webknossos.brain.mpg.de/annotations/Explorational/5f569d4001000050004afa25#20970,15849,1540,0,0.360</a:t>
            </a:r>
            <a:endParaRPr sz="800"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847" y="712925"/>
            <a:ext cx="4602305" cy="37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8"/>
          <p:cNvSpPr txBox="1"/>
          <p:nvPr/>
        </p:nvSpPr>
        <p:spPr>
          <a:xfrm>
            <a:off x="7085950" y="759950"/>
            <a:ext cx="16491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or no artifact?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Brightness variation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197825" y="-12175"/>
            <a:ext cx="87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Appendix: Ground truth for raw data fringe cases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54" name="Google Shape;454;p59"/>
          <p:cNvSpPr txBox="1"/>
          <p:nvPr/>
        </p:nvSpPr>
        <p:spPr>
          <a:xfrm>
            <a:off x="238500" y="4606475"/>
            <a:ext cx="8625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https://webknossos.brain.mpg.de/annotations/Explorational/5f569d4001000050004afa25#20970,15849,1552,0,0.360</a:t>
            </a:r>
            <a:endParaRPr sz="800"/>
          </a:p>
        </p:txBody>
      </p:sp>
      <p:sp>
        <p:nvSpPr>
          <p:cNvPr id="455" name="Google Shape;455;p59"/>
          <p:cNvSpPr txBox="1"/>
          <p:nvPr/>
        </p:nvSpPr>
        <p:spPr>
          <a:xfrm>
            <a:off x="7085950" y="759950"/>
            <a:ext cx="1649100" cy="3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or no artifact?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focus</a:t>
            </a:r>
            <a:endParaRPr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150" y="712933"/>
            <a:ext cx="4602300" cy="374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mSEM artifacts: data situation</a:t>
            </a:r>
            <a:endParaRPr sz="2600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Huge amount of unlabeled data (even in mag-8-8-1 ~1TB)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less labeled data (&gt; 500 training patches ~ 10MB):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Lablog Summary: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https://mhlablog.net/2020/02/05/training-data-for-artefact-detection-in-msem-data/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Circular Artifact: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https://webknossos.brain.mpg.de/annotations/Explorational/5e387a00010000501b1a41bd#25238,20546,3546,0,0.513,1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Horse shoe</a:t>
            </a:r>
            <a:r>
              <a:rPr lang="en"/>
              <a:t> Artifact: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https://webknossos.brain.mpg.de/annotations/Explorational/5e387a00010000501b1a41bd#19895,15530,3732,0,0.513,12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Scratch Artifact: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https://webknossos.brain.mpg.de/annotations/Explorational/5e387a00010000501b1a41bd#20088,16049,3925,0,0.513,17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</a:t>
            </a:r>
            <a:r>
              <a:rPr lang="en">
                <a:solidFill>
                  <a:srgbClr val="A4C2F4"/>
                </a:solidFill>
              </a:rPr>
              <a:t>   </a:t>
            </a:r>
            <a:r>
              <a:rPr lang="en">
                <a:solidFill>
                  <a:srgbClr val="A4C2F4"/>
                </a:solidFill>
              </a:rPr>
              <a:t>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216425" y="788650"/>
            <a:ext cx="3501300" cy="39858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A4C2F4"/>
                </a:solidFill>
              </a:rPr>
              <a:t>CNN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f:  X ⟶ Y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y = f’(x) + ε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Min</a:t>
            </a:r>
            <a:r>
              <a:rPr baseline="-25000" lang="en" sz="2200">
                <a:solidFill>
                  <a:srgbClr val="A4C2F4"/>
                </a:solidFill>
              </a:rPr>
              <a:t>p</a:t>
            </a:r>
            <a:r>
              <a:rPr lang="en" sz="2200">
                <a:solidFill>
                  <a:srgbClr val="A4C2F4"/>
                </a:solidFill>
              </a:rPr>
              <a:t>Loss(f’</a:t>
            </a:r>
            <a:r>
              <a:rPr baseline="-25000" lang="en" sz="2200">
                <a:solidFill>
                  <a:srgbClr val="A4C2F4"/>
                </a:solidFill>
              </a:rPr>
              <a:t>p</a:t>
            </a:r>
            <a:r>
              <a:rPr lang="en" sz="2200">
                <a:solidFill>
                  <a:srgbClr val="A4C2F4"/>
                </a:solidFill>
              </a:rPr>
              <a:t>(x) - y)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4C2F4"/>
                </a:solidFill>
              </a:rPr>
              <a:t>----------------------</a:t>
            </a:r>
            <a:endParaRPr sz="26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class CNN: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  def predict(x):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    y_hat = f(x)</a:t>
            </a:r>
            <a:endParaRPr sz="2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</a:rPr>
              <a:t>    return y_hat</a:t>
            </a:r>
            <a:endParaRPr sz="2200">
              <a:solidFill>
                <a:srgbClr val="A4C2F4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5318600" y="788650"/>
            <a:ext cx="3250500" cy="39858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EA9999"/>
                </a:solidFill>
              </a:rPr>
              <a:t>AE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e</a:t>
            </a:r>
            <a:r>
              <a:rPr lang="en" sz="2200">
                <a:solidFill>
                  <a:srgbClr val="EA9999"/>
                </a:solidFill>
              </a:rPr>
              <a:t>:  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 ⟶ </a:t>
            </a:r>
            <a:r>
              <a:rPr i="1" lang="en" sz="2200">
                <a:solidFill>
                  <a:srgbClr val="EA9999"/>
                </a:solidFill>
              </a:rPr>
              <a:t>L</a:t>
            </a:r>
            <a:endParaRPr i="1"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d</a:t>
            </a:r>
            <a:r>
              <a:rPr lang="en" sz="2200">
                <a:solidFill>
                  <a:srgbClr val="EA9999"/>
                </a:solidFill>
              </a:rPr>
              <a:t>:  </a:t>
            </a:r>
            <a:r>
              <a:rPr i="1" lang="en" sz="2200">
                <a:solidFill>
                  <a:srgbClr val="EA9999"/>
                </a:solidFill>
              </a:rPr>
              <a:t>L</a:t>
            </a:r>
            <a:r>
              <a:rPr lang="en" sz="2200">
                <a:solidFill>
                  <a:srgbClr val="EA9999"/>
                </a:solidFill>
              </a:rPr>
              <a:t> </a:t>
            </a:r>
            <a:r>
              <a:rPr lang="en" sz="2200">
                <a:solidFill>
                  <a:srgbClr val="EA9999"/>
                </a:solidFill>
              </a:rPr>
              <a:t>⟶ 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endParaRPr i="1"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 = </a:t>
            </a:r>
            <a:r>
              <a:rPr i="1" lang="en" sz="2200">
                <a:solidFill>
                  <a:srgbClr val="EA9999"/>
                </a:solidFill>
              </a:rPr>
              <a:t>d’</a:t>
            </a:r>
            <a:r>
              <a:rPr lang="en" sz="2200">
                <a:solidFill>
                  <a:srgbClr val="EA9999"/>
                </a:solidFill>
              </a:rPr>
              <a:t>(</a:t>
            </a:r>
            <a:r>
              <a:rPr i="1" lang="en" sz="2200">
                <a:solidFill>
                  <a:srgbClr val="EA9999"/>
                </a:solidFill>
              </a:rPr>
              <a:t>e’</a:t>
            </a:r>
            <a:r>
              <a:rPr lang="en" sz="2200">
                <a:solidFill>
                  <a:srgbClr val="EA9999"/>
                </a:solidFill>
              </a:rPr>
              <a:t>(</a:t>
            </a:r>
            <a:r>
              <a:rPr i="1" lang="en" sz="2200">
                <a:solidFill>
                  <a:srgbClr val="EA9999"/>
                </a:solidFill>
              </a:rPr>
              <a:t>x</a:t>
            </a:r>
            <a:r>
              <a:rPr lang="en" sz="2200">
                <a:solidFill>
                  <a:srgbClr val="EA9999"/>
                </a:solidFill>
              </a:rPr>
              <a:t>)) + ε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EA9999"/>
                </a:solidFill>
              </a:rPr>
              <a:t>Min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Loss(d’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(e’</a:t>
            </a:r>
            <a:r>
              <a:rPr baseline="-25000" lang="en" sz="2200">
                <a:solidFill>
                  <a:srgbClr val="EA9999"/>
                </a:solidFill>
              </a:rPr>
              <a:t>p</a:t>
            </a:r>
            <a:r>
              <a:rPr lang="en" sz="2200">
                <a:solidFill>
                  <a:srgbClr val="EA9999"/>
                </a:solidFill>
              </a:rPr>
              <a:t>(x)) - x)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9999"/>
                </a:solidFill>
              </a:rPr>
              <a:t>---------------------</a:t>
            </a:r>
            <a:endParaRPr sz="26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class AE: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def predict(x)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    x_hat = d(e(x))</a:t>
            </a:r>
            <a:endParaRPr sz="2200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      return x_hat</a:t>
            </a:r>
            <a:endParaRPr sz="23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A9999"/>
              </a:solidFill>
            </a:endParaRPr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Supervised CNN vs. unsupervised autoencoder (AE)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Basic multi-res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99" y="276200"/>
            <a:ext cx="7272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Basic multi-res AE for mSEM data</a:t>
            </a:r>
            <a:endParaRPr sz="260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" y="795175"/>
            <a:ext cx="2079475" cy="3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850" y="795175"/>
            <a:ext cx="6682801" cy="35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106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           					                     </a:t>
            </a:r>
            <a:endParaRPr u="sng">
              <a:solidFill>
                <a:srgbClr val="EA9999"/>
              </a:solidFill>
            </a:endParaRPr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Basic multi-res AE for mSEM data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00" y="794725"/>
            <a:ext cx="6767724" cy="3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75" y="795175"/>
            <a:ext cx="2079475" cy="3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275" y="2501445"/>
            <a:ext cx="74178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